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5" r:id="rId3"/>
    <p:sldId id="266" r:id="rId4"/>
    <p:sldId id="267" r:id="rId5"/>
    <p:sldId id="268" r:id="rId6"/>
    <p:sldId id="263" r:id="rId7"/>
    <p:sldId id="258" r:id="rId8"/>
    <p:sldId id="274" r:id="rId9"/>
    <p:sldId id="269" r:id="rId10"/>
    <p:sldId id="260" r:id="rId11"/>
    <p:sldId id="261" r:id="rId12"/>
    <p:sldId id="270" r:id="rId13"/>
    <p:sldId id="272" r:id="rId14"/>
    <p:sldId id="259" r:id="rId15"/>
    <p:sldId id="257" r:id="rId16"/>
    <p:sldId id="26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4C6E9-4727-405B-AEB3-B4DE41EAC2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5006F-6030-4A1B-9E95-3B500E9BA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7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34852" indent="-282635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30541" indent="-226108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582758" indent="-226108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34974" indent="-226108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fld id="{5560C428-CF10-4EAF-A21C-390BEC8310FF}" type="slidenum">
              <a:rPr lang="en-US" altLang="en-US" sz="1200">
                <a:latin typeface="Arial" pitchFamily="34" charset="0"/>
              </a:rPr>
              <a:pPr/>
              <a:t>13</a:t>
            </a:fld>
            <a:endParaRPr lang="en-US" alt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462E-A34F-4622-80CE-1A646A32954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1B0-B793-46F0-93FA-996B5C1F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462E-A34F-4622-80CE-1A646A32954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1B0-B793-46F0-93FA-996B5C1F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462E-A34F-4622-80CE-1A646A32954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1B0-B793-46F0-93FA-996B5C1F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1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462E-A34F-4622-80CE-1A646A32954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1B0-B793-46F0-93FA-996B5C1F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462E-A34F-4622-80CE-1A646A32954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1B0-B793-46F0-93FA-996B5C1F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5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462E-A34F-4622-80CE-1A646A32954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1B0-B793-46F0-93FA-996B5C1F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1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462E-A34F-4622-80CE-1A646A32954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1B0-B793-46F0-93FA-996B5C1F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462E-A34F-4622-80CE-1A646A32954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1B0-B793-46F0-93FA-996B5C1F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6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462E-A34F-4622-80CE-1A646A32954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1B0-B793-46F0-93FA-996B5C1F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462E-A34F-4622-80CE-1A646A32954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1B0-B793-46F0-93FA-996B5C1F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462E-A34F-4622-80CE-1A646A32954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1B0-B793-46F0-93FA-996B5C1F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2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462E-A34F-4622-80CE-1A646A32954A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41B0-B793-46F0-93FA-996B5C1FA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vid\Documents\MNO\MOAA\Logos\MOAA Str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391400" cy="281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9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avid\AppData\Local\Microsoft\Windows\Temporary Internet Files\Content.IE5\RA1BNQKG\_new_organizational.bmp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10200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Chapter Organization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Eastern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NC02 Coastal Carolina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NC03 Eastern Carolina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NC07 SENCLAND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NC17 First Flight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Sandhills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NC01 Cape Fear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NC06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Sandhills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NC09 Triangle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Piedmont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NC04 Charlotte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Metrolina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NC08 Tar Heel Central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NC14 LA Osborne Piedmont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NC20 Central Carolina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Western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NC10 Western Carolina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NC11 Catawba Valley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NC21 High Country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NC22 New River</a:t>
            </a:r>
          </a:p>
        </p:txBody>
      </p:sp>
    </p:spTree>
    <p:extLst>
      <p:ext uri="{BB962C8B-B14F-4D97-AF65-F5344CB8AC3E}">
        <p14:creationId xmlns:p14="http://schemas.microsoft.com/office/powerpoint/2010/main" val="243449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Organization by Membership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219200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Small  &lt; 31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NC03 Eastern Carolina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NC14 LA Osborne Piedmont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NC22 New River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NC17 First Flight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Medium  40 to 62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NC02 Coastal Carolina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NC11 Catawba Valley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NC21 High Country</a:t>
            </a:r>
          </a:p>
        </p:txBody>
      </p:sp>
      <p:pic>
        <p:nvPicPr>
          <p:cNvPr id="4098" name="Picture 2" descr="C:\Users\David\AppData\Local\Microsoft\Windows\Temporary Internet Files\Content.IE5\FSCFM2JG\3006517938_bc21f4825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76357"/>
            <a:ext cx="2554110" cy="15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14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Large 64 to 84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NC04 Charlotte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Metrolina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NC08 Tar Heel Central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NC09 Triangle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NC20 Central Carolina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Extra Large 150 to 231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NC01 Cape Fear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NC06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Sandhills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NC07 SENCLAND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NC10 Western Carolina</a:t>
            </a:r>
          </a:p>
        </p:txBody>
      </p:sp>
    </p:spTree>
    <p:extLst>
      <p:ext uri="{BB962C8B-B14F-4D97-AF65-F5344CB8AC3E}">
        <p14:creationId xmlns:p14="http://schemas.microsoft.com/office/powerpoint/2010/main" val="254228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r>
              <a:rPr lang="en-US" dirty="0"/>
              <a:t>Best Practice Briefing</a:t>
            </a:r>
            <a:br>
              <a:rPr lang="en-US" dirty="0"/>
            </a:b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2960132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Leading a Chapter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 Lee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0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Upcoming Events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</a:rPr>
              <a:t>15, 16 June		Council Meeting in Charlotte</a:t>
            </a:r>
          </a:p>
          <a:p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</a:rPr>
              <a:t>7, 8 September	Chapter Leaders Workshop, </a:t>
            </a:r>
            <a:br>
              <a:rPr lang="en-US" altLang="en-US" sz="2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</a:rPr>
              <a:t>			Greenville, SC 	</a:t>
            </a:r>
          </a:p>
          <a:p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</a:rPr>
              <a:t>19, 20 October	Council Meeting, Wilmington</a:t>
            </a:r>
          </a:p>
          <a:p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</a:rPr>
              <a:t>1, 2 November	MOAA Annual Meeting, Phoenix, AZ</a:t>
            </a:r>
            <a:endParaRPr lang="en-US" altLang="en-US" sz="9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David\AppData\Local\Microsoft\Windows\Temporary Internet Files\Content.IE5\UOC10UFH\Legal-Calenda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566" y="457200"/>
            <a:ext cx="1833563" cy="12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8540" y="3832489"/>
            <a:ext cx="6326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Council Meetings 2019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Sandhills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Western (2Q19),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New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Coastal (4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QTR Convention)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8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 Marvin J. Harris Communications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828800"/>
            <a:ext cx="4038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NC09 Triangle  5 Star</a:t>
            </a:r>
          </a:p>
          <a:p>
            <a:pPr lvl="1"/>
            <a:r>
              <a:rPr lang="en-US" sz="2000" dirty="0"/>
              <a:t> Print Newsletter</a:t>
            </a:r>
          </a:p>
          <a:p>
            <a:pPr lvl="1"/>
            <a:r>
              <a:rPr lang="en-US" sz="2000" dirty="0"/>
              <a:t> Chapter Web Site</a:t>
            </a:r>
          </a:p>
          <a:p>
            <a:r>
              <a:rPr lang="en-US" sz="2400" dirty="0"/>
              <a:t>NC11 Catawba Valley  5 Star</a:t>
            </a:r>
          </a:p>
          <a:p>
            <a:pPr lvl="1"/>
            <a:r>
              <a:rPr lang="en-US" sz="2000" dirty="0"/>
              <a:t> Print Newsletter</a:t>
            </a:r>
          </a:p>
          <a:p>
            <a:pPr lvl="1"/>
            <a:r>
              <a:rPr lang="en-US" sz="2000" dirty="0"/>
              <a:t> Chapter Web Site</a:t>
            </a:r>
          </a:p>
          <a:p>
            <a:r>
              <a:rPr lang="en-US" sz="2400" dirty="0"/>
              <a:t>NC22 New River 5 Star</a:t>
            </a:r>
          </a:p>
          <a:p>
            <a:pPr lvl="1"/>
            <a:r>
              <a:rPr lang="en-US" sz="2000" dirty="0"/>
              <a:t> E Newsletter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038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NC00 Council – 5 Star</a:t>
            </a:r>
          </a:p>
          <a:p>
            <a:pPr lvl="1"/>
            <a:r>
              <a:rPr lang="en-US" sz="2000" dirty="0"/>
              <a:t> E Newsletter</a:t>
            </a:r>
          </a:p>
          <a:p>
            <a:pPr lvl="1"/>
            <a:r>
              <a:rPr lang="en-US" sz="2000" dirty="0"/>
              <a:t> Council Web Site</a:t>
            </a:r>
          </a:p>
          <a:p>
            <a:r>
              <a:rPr lang="en-US" sz="2400" dirty="0"/>
              <a:t>NC01 Cape Fear – 5 Star</a:t>
            </a:r>
          </a:p>
          <a:p>
            <a:pPr lvl="1"/>
            <a:r>
              <a:rPr lang="en-US" sz="2000" dirty="0"/>
              <a:t> E Newsletter</a:t>
            </a:r>
          </a:p>
          <a:p>
            <a:pPr lvl="1"/>
            <a:r>
              <a:rPr lang="en-US" sz="2000" dirty="0"/>
              <a:t> Chapter Web Site</a:t>
            </a:r>
          </a:p>
          <a:p>
            <a:r>
              <a:rPr lang="en-US" sz="2400" dirty="0"/>
              <a:t>NC02 Coastal Carolina – 4 Star</a:t>
            </a:r>
          </a:p>
          <a:p>
            <a:pPr lvl="1"/>
            <a:r>
              <a:rPr lang="en-US" sz="2000" dirty="0"/>
              <a:t>Chapter Web Site</a:t>
            </a:r>
          </a:p>
          <a:p>
            <a:r>
              <a:rPr lang="en-US" sz="2400" dirty="0"/>
              <a:t>NC07 SENCLAND 5 Star</a:t>
            </a:r>
          </a:p>
          <a:p>
            <a:pPr lvl="1"/>
            <a:r>
              <a:rPr lang="en-US" sz="2000" dirty="0"/>
              <a:t> Print Newsletter</a:t>
            </a:r>
          </a:p>
          <a:p>
            <a:pPr lvl="1"/>
            <a:r>
              <a:rPr lang="en-US" sz="2000" dirty="0"/>
              <a:t> Chapter Web Site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 descr="C:\Users\David\AppData\Local\Microsoft\Windows\Temporary Internet Files\Content.IE5\UOC10UFH\medal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504950" cy="2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8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8541" r="19649" b="16533"/>
          <a:stretch/>
        </p:blipFill>
        <p:spPr bwMode="auto">
          <a:xfrm>
            <a:off x="838200" y="624840"/>
            <a:ext cx="7970520" cy="548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24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Chapters overdue (&gt; 4 years) for a visit from MOAA national:</a:t>
            </a:r>
          </a:p>
          <a:p>
            <a:pPr lvl="1"/>
            <a:r>
              <a:rPr lang="en-US" sz="3200" dirty="0"/>
              <a:t>NC-03                    Eastern Carolina Chapter</a:t>
            </a:r>
          </a:p>
          <a:p>
            <a:pPr lvl="1"/>
            <a:r>
              <a:rPr lang="en-US" sz="3200" dirty="0"/>
              <a:t>NC-06                    </a:t>
            </a:r>
            <a:r>
              <a:rPr lang="en-US" sz="3200" dirty="0" err="1"/>
              <a:t>Sandhills</a:t>
            </a:r>
            <a:r>
              <a:rPr lang="en-US" sz="3200" dirty="0"/>
              <a:t> Chapter</a:t>
            </a:r>
          </a:p>
          <a:p>
            <a:pPr marL="457200" indent="-457200"/>
            <a:r>
              <a:rPr lang="en-US" dirty="0"/>
              <a:t>Veteran Suicide </a:t>
            </a:r>
            <a:r>
              <a:rPr lang="en-US"/>
              <a:t>Prevention program </a:t>
            </a:r>
            <a:endParaRPr lang="en-US" dirty="0"/>
          </a:p>
          <a:p>
            <a:pPr marL="857250" lvl="1" indent="-457200"/>
            <a:r>
              <a:rPr lang="en-US" dirty="0"/>
              <a:t>20 Vets die each day</a:t>
            </a:r>
          </a:p>
          <a:p>
            <a:pPr marL="857250" lvl="1" indent="-457200"/>
            <a:r>
              <a:rPr lang="en-US" dirty="0"/>
              <a:t>Call VA Medical Center; Asheville, Salisbury, Durham, Fayetteville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David\AppData\Local\Microsoft\Windows\Temporary Internet Files\Content.IE5\3P7XW1HB\presentation-icon-fema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550786" cy="144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8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Did we meet our objectives?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1.  Focus on activities that can support the chapters; to help them grow their membership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2.  Share chapter successes and look for solutions to issues and concerns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3.  Update the group on state and national legislative issues and support for active duty and veterans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Positive highlights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Areas for improvement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Actions Review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 descr="C:\Users\David\AppData\Local\Microsoft\Windows\Temporary Internet Files\Content.IE5\205CC3OZ\clipart-pencil-checkli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66" y="4356100"/>
            <a:ext cx="1386385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7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 Council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June 16, 17, 2018, Hosted by </a:t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NC04 Charlotte-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Metrolina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6/10/2018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pic>
        <p:nvPicPr>
          <p:cNvPr id="7" name="Picture 2" descr="C:\Users\David\Documents\MNO\MOAA\Logos\MOAA Str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2514600" cy="9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16843"/>
            <a:ext cx="2872292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6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2018,9 Council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Focus on Chapters, Membership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Decline in Membership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Losing Chapters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Continue Support of Legislative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MOAA National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Branch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NC Vets Council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Maintain Strong Communications Processes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David\AppData\Local\Microsoft\Windows\Temporary Internet Files\Content.IE5\Y848SQW7\wsnaccad-SIGN-POS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1648301" cy="25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0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NCCOC Goals 2018, 2019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600201"/>
            <a:ext cx="4038600" cy="5029199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Membership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Maintain Membership, stretch +5%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Implement Best Practice Sharing at Council Meetings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Address Succession issues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Evaluate Chapter training needs, develop plan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Organization/Communications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Organize Chapters in regional groups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 to 80% reporting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Implement committees as appropriate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Conduct conference call Council meetings, 1/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qtr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Maintain Web, Newsletters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Modify By-Laws to reflect actual/desired practices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5813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NC Legislative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Support 4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Branch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Attend NC Legislative Vets Day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Maintain close contact with key legislative reps, through chapters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MOAA National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Attend Symposium in Columbia, SC Sept 2018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Storm the Hill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Respond to legislative contact requests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Maintain emphasis on 4/5 Star Chapter Recognition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David\AppData\Local\Microsoft\Windows\Temporary Internet Files\Content.IE5\KL23U5I4\BullsEyeTargetSucce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876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Revision  #1 Nov  2017</a:t>
            </a:r>
          </a:p>
        </p:txBody>
      </p:sp>
    </p:spTree>
    <p:extLst>
      <p:ext uri="{BB962C8B-B14F-4D97-AF65-F5344CB8AC3E}">
        <p14:creationId xmlns:p14="http://schemas.microsoft.com/office/powerpoint/2010/main" val="185171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Meeting 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799085"/>
            <a:ext cx="655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1.  Focus on activities that can support the chapters; to help them grow their membership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2.  Share chapter successes and look for solutions to issues and concerns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3.  Update the group on state and national legislative issues and support for active duty and veterans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4" name="Picture 6" descr="C:\Users\David\AppData\Local\Microsoft\Windows\Temporary Internet Files\Content.IE5\V3FWKGA6\F-22_Raptor-flying_over_Pacific_Ocean_ID_090309-F-6911G-1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2057400" cy="13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5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  <a:br>
              <a:rPr lang="en-US" dirty="0"/>
            </a:br>
            <a:r>
              <a:rPr lang="en-US" sz="3600" dirty="0"/>
              <a:t>June 16,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Call to Order</a:t>
            </a:r>
          </a:p>
          <a:p>
            <a:r>
              <a:rPr lang="en-US" dirty="0"/>
              <a:t>Minutes, Treasurer ‘s Report</a:t>
            </a:r>
          </a:p>
          <a:p>
            <a:r>
              <a:rPr lang="en-US" dirty="0"/>
              <a:t>Meeting Goals</a:t>
            </a:r>
          </a:p>
          <a:p>
            <a:r>
              <a:rPr lang="en-US" dirty="0"/>
              <a:t>Action Review</a:t>
            </a:r>
          </a:p>
          <a:p>
            <a:r>
              <a:rPr lang="en-US" dirty="0"/>
              <a:t>Reporting Update</a:t>
            </a:r>
          </a:p>
          <a:p>
            <a:r>
              <a:rPr lang="en-US" dirty="0"/>
              <a:t>MOAA Leadership Workshop, Greenville, SC</a:t>
            </a:r>
          </a:p>
          <a:p>
            <a:r>
              <a:rPr lang="en-US" dirty="0"/>
              <a:t>Chapter Sharing</a:t>
            </a:r>
          </a:p>
          <a:p>
            <a:r>
              <a:rPr lang="en-US" dirty="0"/>
              <a:t>Chapter Leadership</a:t>
            </a:r>
          </a:p>
          <a:p>
            <a:r>
              <a:rPr lang="en-US" dirty="0"/>
              <a:t>VP Updates; Membership, Legislative, Communication</a:t>
            </a:r>
          </a:p>
          <a:p>
            <a:r>
              <a:rPr lang="en-US" dirty="0"/>
              <a:t>Web Site, E Newsletter</a:t>
            </a:r>
          </a:p>
          <a:p>
            <a:r>
              <a:rPr lang="en-US" dirty="0"/>
              <a:t>MOAA Update</a:t>
            </a:r>
          </a:p>
          <a:p>
            <a:r>
              <a:rPr lang="en-US" dirty="0"/>
              <a:t>Meeting Review</a:t>
            </a:r>
          </a:p>
          <a:p>
            <a:r>
              <a:rPr lang="en-US" dirty="0"/>
              <a:t>Next Meetings; 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Qtr</a:t>
            </a:r>
            <a:r>
              <a:rPr lang="en-US" dirty="0"/>
              <a:t>, 2019 schedule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3" name="Picture 5" descr="C:\Users\David\AppData\Local\Microsoft\Windows\Temporary Internet Files\Content.IE5\8HDP5ZI0\UncleSam_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236986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7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97311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MOAA</a:t>
            </a:r>
          </a:p>
          <a:p>
            <a:pPr lvl="1"/>
            <a:r>
              <a:rPr lang="en-US" sz="2000" dirty="0"/>
              <a:t> Council and Chapter Officer Form </a:t>
            </a:r>
          </a:p>
          <a:p>
            <a:pPr lvl="1"/>
            <a:r>
              <a:rPr lang="en-US" sz="2000" dirty="0"/>
              <a:t> Report a New Chapter Member  $5 incentive for each qualifying member </a:t>
            </a:r>
          </a:p>
          <a:p>
            <a:pPr lvl="1"/>
            <a:r>
              <a:rPr lang="en-US" sz="2000" dirty="0"/>
              <a:t> Committee Module for Profile Chapter Roster   $50 incentive</a:t>
            </a:r>
          </a:p>
          <a:p>
            <a:pPr marL="57150" indent="0">
              <a:buNone/>
            </a:pPr>
            <a:r>
              <a:rPr lang="en-US" sz="2400" dirty="0"/>
              <a:t>Council</a:t>
            </a:r>
          </a:p>
          <a:p>
            <a:pPr lvl="1"/>
            <a:r>
              <a:rPr lang="en-US" sz="2000" dirty="0"/>
              <a:t>Officer Roster when Changes Occur</a:t>
            </a:r>
          </a:p>
          <a:p>
            <a:pPr lvl="1"/>
            <a:r>
              <a:rPr lang="en-US" sz="2000" dirty="0"/>
              <a:t>Quarterly Report</a:t>
            </a:r>
          </a:p>
          <a:p>
            <a:pPr lvl="2"/>
            <a:r>
              <a:rPr lang="en-US" sz="1800" dirty="0"/>
              <a:t>Add meetings highlights; speaker recommendations, upcoming special meetings</a:t>
            </a:r>
          </a:p>
          <a:p>
            <a:pPr lvl="2"/>
            <a:r>
              <a:rPr lang="en-US" sz="1800" dirty="0"/>
              <a:t>Add recruiting process successes</a:t>
            </a:r>
          </a:p>
          <a:p>
            <a:pPr lvl="2"/>
            <a:r>
              <a:rPr lang="en-US" sz="1800" dirty="0"/>
              <a:t>Change to 2 times per year </a:t>
            </a:r>
            <a:br>
              <a:rPr lang="en-US" sz="1800" dirty="0"/>
            </a:br>
            <a:r>
              <a:rPr lang="en-US" sz="1800" dirty="0"/>
              <a:t>31 Dec, 30 June, but can be </a:t>
            </a:r>
            <a:br>
              <a:rPr lang="en-US" sz="1800" dirty="0"/>
            </a:br>
            <a:r>
              <a:rPr lang="en-US" sz="1800" dirty="0"/>
              <a:t>submitted when a special </a:t>
            </a:r>
            <a:br>
              <a:rPr lang="en-US" sz="1800" dirty="0"/>
            </a:br>
            <a:r>
              <a:rPr lang="en-US" sz="1800" dirty="0"/>
              <a:t>event occurs</a:t>
            </a:r>
          </a:p>
        </p:txBody>
      </p:sp>
      <p:pic>
        <p:nvPicPr>
          <p:cNvPr id="2050" name="Picture 2" descr="C:\Users\David\AppData\Local\Microsoft\Windows\Temporary Internet Files\Content.IE5\WK4M67RP\St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195331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55626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Chapters not opening Committee Module:  </a:t>
            </a:r>
            <a:br>
              <a:rPr lang="en-US" sz="1600" dirty="0"/>
            </a:br>
            <a:r>
              <a:rPr lang="en-US" sz="1600" dirty="0"/>
              <a:t>NC-03                    Eastern Carolina Chapter</a:t>
            </a:r>
          </a:p>
          <a:p>
            <a:r>
              <a:rPr lang="en-US" sz="1600" dirty="0"/>
              <a:t>NC-06                    </a:t>
            </a:r>
            <a:r>
              <a:rPr lang="en-US" sz="1600" dirty="0" err="1"/>
              <a:t>Sandhills</a:t>
            </a:r>
            <a:r>
              <a:rPr lang="en-US" sz="1600" dirty="0"/>
              <a:t> Chapter</a:t>
            </a:r>
          </a:p>
          <a:p>
            <a:r>
              <a:rPr lang="en-US" sz="1600" dirty="0"/>
              <a:t>NC-14                    Piedmont Chapter</a:t>
            </a:r>
          </a:p>
        </p:txBody>
      </p:sp>
    </p:spTree>
    <p:extLst>
      <p:ext uri="{BB962C8B-B14F-4D97-AF65-F5344CB8AC3E}">
        <p14:creationId xmlns:p14="http://schemas.microsoft.com/office/powerpoint/2010/main" val="340005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MOAA Leadership Workshop</a:t>
            </a:r>
            <a:br>
              <a:rPr lang="en-US" dirty="0"/>
            </a:br>
            <a:r>
              <a:rPr lang="en-US" sz="3600" dirty="0"/>
              <a:t>Greenville, SC </a:t>
            </a:r>
            <a:br>
              <a:rPr lang="en-US" sz="3600" dirty="0"/>
            </a:br>
            <a:r>
              <a:rPr lang="en-US" sz="3600" dirty="0"/>
              <a:t>7,8 September 2018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7883"/>
              </p:ext>
            </p:extLst>
          </p:nvPr>
        </p:nvGraphicFramePr>
        <p:xfrm>
          <a:off x="914400" y="1676388"/>
          <a:ext cx="7315200" cy="4876812"/>
        </p:xfrm>
        <a:graphic>
          <a:graphicData uri="http://schemas.openxmlformats.org/drawingml/2006/table">
            <a:tbl>
              <a:tblPr/>
              <a:tblGrid>
                <a:gridCol w="84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09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Leadership Workshop  7, 8 Sept  Greenville, 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Membership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Legislative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 Council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Cape Fear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Coastal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Char-Metro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Sandhills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SENCLAND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Tarheel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Triangle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Catawba Valley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Piedmont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Flight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 Country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River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027" name="Picture 3" descr="C:\Users\David\AppData\Local\Microsoft\Windows\Temporary Internet Files\Content.IE5\WR55KWCQ\light-bulb-ide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167602" cy="122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2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Chapter Sharing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114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 your Regional Groups, discuss:</a:t>
            </a:r>
          </a:p>
          <a:p>
            <a:r>
              <a:rPr lang="en-US" sz="2200" b="1" u="sng" dirty="0">
                <a:solidFill>
                  <a:schemeClr val="tx2">
                    <a:lumMod val="75000"/>
                  </a:schemeClr>
                </a:solidFill>
              </a:rPr>
              <a:t>SUCCESSES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What makes your chapter successful?  What brings your members to meetings, what generates enthusiasm, what engages your members?</a:t>
            </a:r>
          </a:p>
          <a:p>
            <a:r>
              <a:rPr lang="en-US" sz="2200" b="1" u="sng" dirty="0">
                <a:solidFill>
                  <a:schemeClr val="tx2">
                    <a:lumMod val="75000"/>
                  </a:schemeClr>
                </a:solidFill>
              </a:rPr>
              <a:t>ISSUES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What are the issues that your chapter struggles with?  What are barriers to members enthusiasm and commitment?</a:t>
            </a:r>
          </a:p>
          <a:p>
            <a:r>
              <a:rPr lang="en-US" sz="2200" b="1" u="sng" dirty="0">
                <a:solidFill>
                  <a:schemeClr val="tx2">
                    <a:lumMod val="75000"/>
                  </a:schemeClr>
                </a:solidFill>
              </a:rPr>
              <a:t>ACTION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What are you doing to mitigate/solve these issues?  What is your strategy, tactics for improvement?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Be prepared to report back to Council Group in 20 minutes with a brief overview of the highlights of your discussions.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1295400" cy="13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86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637</Words>
  <Application>Microsoft Office PowerPoint</Application>
  <PresentationFormat>On-screen Show (4:3)</PresentationFormat>
  <Paragraphs>267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NC Council Meeting</vt:lpstr>
      <vt:lpstr>2018,9 Council Direction</vt:lpstr>
      <vt:lpstr>NCCOC Goals 2018, 2019</vt:lpstr>
      <vt:lpstr>Council Meeting Objectives</vt:lpstr>
      <vt:lpstr>Agenda June 16, 2018</vt:lpstr>
      <vt:lpstr>Reports</vt:lpstr>
      <vt:lpstr>MOAA Leadership Workshop Greenville, SC  7,8 September 2018</vt:lpstr>
      <vt:lpstr>Chapter Sharing</vt:lpstr>
      <vt:lpstr>Regional Chapter Organization</vt:lpstr>
      <vt:lpstr>Chapter Organization by Membership</vt:lpstr>
      <vt:lpstr>Best Practice Briefing </vt:lpstr>
      <vt:lpstr>Upcoming Events</vt:lpstr>
      <vt:lpstr>Col Marvin J. Harris Communications Awards</vt:lpstr>
      <vt:lpstr>PowerPoint Presentation</vt:lpstr>
      <vt:lpstr>Speakers</vt:lpstr>
      <vt:lpstr>Meeting Review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Douglas Ehrhardt</cp:lastModifiedBy>
  <cp:revision>19</cp:revision>
  <dcterms:created xsi:type="dcterms:W3CDTF">2018-06-05T08:23:15Z</dcterms:created>
  <dcterms:modified xsi:type="dcterms:W3CDTF">2018-06-11T02:29:27Z</dcterms:modified>
</cp:coreProperties>
</file>